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8" r:id="rId1"/>
  </p:sldMasterIdLst>
  <p:notesMasterIdLst>
    <p:notesMasterId r:id="rId17"/>
  </p:notesMasterIdLst>
  <p:handoutMasterIdLst>
    <p:handoutMasterId r:id="rId18"/>
  </p:handoutMasterIdLst>
  <p:sldIdLst>
    <p:sldId id="378" r:id="rId2"/>
    <p:sldId id="407" r:id="rId3"/>
    <p:sldId id="393" r:id="rId4"/>
    <p:sldId id="406" r:id="rId5"/>
    <p:sldId id="402" r:id="rId6"/>
    <p:sldId id="399" r:id="rId7"/>
    <p:sldId id="400" r:id="rId8"/>
    <p:sldId id="403" r:id="rId9"/>
    <p:sldId id="401" r:id="rId10"/>
    <p:sldId id="405" r:id="rId11"/>
    <p:sldId id="404" r:id="rId12"/>
    <p:sldId id="394" r:id="rId13"/>
    <p:sldId id="396" r:id="rId14"/>
    <p:sldId id="398" r:id="rId15"/>
    <p:sldId id="39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917">
          <p15:clr>
            <a:srgbClr val="A4A3A4"/>
          </p15:clr>
        </p15:guide>
        <p15:guide id="2" pos="2654">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22" autoAdjust="0"/>
    <p:restoredTop sz="99007" autoAdjust="0"/>
  </p:normalViewPr>
  <p:slideViewPr>
    <p:cSldViewPr>
      <p:cViewPr varScale="1">
        <p:scale>
          <a:sx n="88" d="100"/>
          <a:sy n="88" d="100"/>
        </p:scale>
        <p:origin x="-1840" y="-104"/>
      </p:cViewPr>
      <p:guideLst>
        <p:guide orient="horz" pos="917"/>
        <p:guide pos="265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6" d="100"/>
          <a:sy n="66" d="100"/>
        </p:scale>
        <p:origin x="-3608"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279A4A-287B-9E41-91B9-BF33CF970223}" type="doc">
      <dgm:prSet loTypeId="urn:microsoft.com/office/officeart/2005/8/layout/arrow6" loCatId="" qsTypeId="urn:microsoft.com/office/officeart/2005/8/quickstyle/simple4" qsCatId="simple" csTypeId="urn:microsoft.com/office/officeart/2005/8/colors/accent1_2" csCatId="accent1" phldr="1"/>
      <dgm:spPr/>
      <dgm:t>
        <a:bodyPr/>
        <a:lstStyle/>
        <a:p>
          <a:endParaRPr lang="en-US"/>
        </a:p>
      </dgm:t>
    </dgm:pt>
    <dgm:pt modelId="{C0499E4E-22E6-4748-820A-5277A4A6D8F4}">
      <dgm:prSet phldrT="[Text]"/>
      <dgm:spPr/>
      <dgm:t>
        <a:bodyPr/>
        <a:lstStyle/>
        <a:p>
          <a:r>
            <a:rPr lang="en-US" i="0" dirty="0" smtClean="0">
              <a:latin typeface="Arial"/>
              <a:cs typeface="Arial"/>
            </a:rPr>
            <a:t>autonomy and fidelity </a:t>
          </a:r>
          <a:endParaRPr lang="en-US" i="0" dirty="0">
            <a:latin typeface="Arial"/>
            <a:cs typeface="Arial"/>
          </a:endParaRPr>
        </a:p>
      </dgm:t>
    </dgm:pt>
    <dgm:pt modelId="{28638A97-9EAE-3947-984D-8BA324C8F272}" type="parTrans" cxnId="{4E2D6438-7F96-8B4F-BB35-8DDD56DD0960}">
      <dgm:prSet/>
      <dgm:spPr/>
      <dgm:t>
        <a:bodyPr/>
        <a:lstStyle/>
        <a:p>
          <a:endParaRPr lang="en-US"/>
        </a:p>
      </dgm:t>
    </dgm:pt>
    <dgm:pt modelId="{A7E4A4EA-6326-1E40-890E-77D680517D3B}" type="sibTrans" cxnId="{4E2D6438-7F96-8B4F-BB35-8DDD56DD0960}">
      <dgm:prSet/>
      <dgm:spPr/>
      <dgm:t>
        <a:bodyPr/>
        <a:lstStyle/>
        <a:p>
          <a:endParaRPr lang="en-US"/>
        </a:p>
      </dgm:t>
    </dgm:pt>
    <dgm:pt modelId="{B0D26CFF-A30D-2844-8E5F-3E102291BE06}">
      <dgm:prSet phldrT="[Text]"/>
      <dgm:spPr/>
      <dgm:t>
        <a:bodyPr/>
        <a:lstStyle/>
        <a:p>
          <a:r>
            <a:rPr lang="en-US" i="0" dirty="0" smtClean="0">
              <a:latin typeface="Arial"/>
              <a:cs typeface="Arial"/>
            </a:rPr>
            <a:t>beneficence and </a:t>
          </a:r>
          <a:r>
            <a:rPr lang="en-US" i="0" dirty="0" err="1" smtClean="0">
              <a:latin typeface="Arial"/>
              <a:cs typeface="Arial"/>
            </a:rPr>
            <a:t>nonmaleficence</a:t>
          </a:r>
          <a:r>
            <a:rPr lang="en-US" i="0" dirty="0" smtClean="0">
              <a:latin typeface="Arial"/>
              <a:cs typeface="Arial"/>
            </a:rPr>
            <a:t> </a:t>
          </a:r>
          <a:endParaRPr lang="en-US" i="0" dirty="0">
            <a:latin typeface="Arial"/>
            <a:cs typeface="Arial"/>
          </a:endParaRPr>
        </a:p>
      </dgm:t>
    </dgm:pt>
    <dgm:pt modelId="{50659D79-9D27-6145-930D-7C1156424122}" type="sibTrans" cxnId="{B9705F8F-A4E4-D341-AF8A-A850C0163938}">
      <dgm:prSet/>
      <dgm:spPr/>
      <dgm:t>
        <a:bodyPr/>
        <a:lstStyle/>
        <a:p>
          <a:endParaRPr lang="en-US"/>
        </a:p>
      </dgm:t>
    </dgm:pt>
    <dgm:pt modelId="{6941C86A-AAEC-AE4A-9DA6-B6D3141571E6}" type="parTrans" cxnId="{B9705F8F-A4E4-D341-AF8A-A850C0163938}">
      <dgm:prSet/>
      <dgm:spPr/>
      <dgm:t>
        <a:bodyPr/>
        <a:lstStyle/>
        <a:p>
          <a:endParaRPr lang="en-US"/>
        </a:p>
      </dgm:t>
    </dgm:pt>
    <dgm:pt modelId="{076BFC36-72D6-4143-B7EA-E8457F4DE938}" type="pres">
      <dgm:prSet presAssocID="{03279A4A-287B-9E41-91B9-BF33CF970223}" presName="compositeShape" presStyleCnt="0">
        <dgm:presLayoutVars>
          <dgm:chMax val="2"/>
          <dgm:dir/>
          <dgm:resizeHandles val="exact"/>
        </dgm:presLayoutVars>
      </dgm:prSet>
      <dgm:spPr/>
      <dgm:t>
        <a:bodyPr/>
        <a:lstStyle/>
        <a:p>
          <a:endParaRPr lang="en-US"/>
        </a:p>
      </dgm:t>
    </dgm:pt>
    <dgm:pt modelId="{CA7D1BBF-ECA4-B846-B3EF-0601D24EC4FF}" type="pres">
      <dgm:prSet presAssocID="{03279A4A-287B-9E41-91B9-BF33CF970223}" presName="ribbon" presStyleLbl="node1" presStyleIdx="0" presStyleCnt="1" custScaleY="125164"/>
      <dgm:spPr/>
    </dgm:pt>
    <dgm:pt modelId="{8B47BC51-11E8-874A-9124-0EDC4F82DD9E}" type="pres">
      <dgm:prSet presAssocID="{03279A4A-287B-9E41-91B9-BF33CF970223}" presName="leftArrowText" presStyleLbl="node1" presStyleIdx="0" presStyleCnt="1">
        <dgm:presLayoutVars>
          <dgm:chMax val="0"/>
          <dgm:bulletEnabled val="1"/>
        </dgm:presLayoutVars>
      </dgm:prSet>
      <dgm:spPr/>
      <dgm:t>
        <a:bodyPr/>
        <a:lstStyle/>
        <a:p>
          <a:endParaRPr lang="en-US"/>
        </a:p>
      </dgm:t>
    </dgm:pt>
    <dgm:pt modelId="{1921CF4A-6F52-324C-AD4F-1A47F4CA5228}" type="pres">
      <dgm:prSet presAssocID="{03279A4A-287B-9E41-91B9-BF33CF970223}" presName="rightArrowText" presStyleLbl="node1" presStyleIdx="0" presStyleCnt="1">
        <dgm:presLayoutVars>
          <dgm:chMax val="0"/>
          <dgm:bulletEnabled val="1"/>
        </dgm:presLayoutVars>
      </dgm:prSet>
      <dgm:spPr/>
      <dgm:t>
        <a:bodyPr/>
        <a:lstStyle/>
        <a:p>
          <a:endParaRPr lang="en-US"/>
        </a:p>
      </dgm:t>
    </dgm:pt>
  </dgm:ptLst>
  <dgm:cxnLst>
    <dgm:cxn modelId="{B9705F8F-A4E4-D341-AF8A-A850C0163938}" srcId="{03279A4A-287B-9E41-91B9-BF33CF970223}" destId="{B0D26CFF-A30D-2844-8E5F-3E102291BE06}" srcOrd="1" destOrd="0" parTransId="{6941C86A-AAEC-AE4A-9DA6-B6D3141571E6}" sibTransId="{50659D79-9D27-6145-930D-7C1156424122}"/>
    <dgm:cxn modelId="{4E2D6438-7F96-8B4F-BB35-8DDD56DD0960}" srcId="{03279A4A-287B-9E41-91B9-BF33CF970223}" destId="{C0499E4E-22E6-4748-820A-5277A4A6D8F4}" srcOrd="0" destOrd="0" parTransId="{28638A97-9EAE-3947-984D-8BA324C8F272}" sibTransId="{A7E4A4EA-6326-1E40-890E-77D680517D3B}"/>
    <dgm:cxn modelId="{772B0CDC-1BF6-7849-8B9F-0C9D404694D4}" type="presOf" srcId="{B0D26CFF-A30D-2844-8E5F-3E102291BE06}" destId="{1921CF4A-6F52-324C-AD4F-1A47F4CA5228}" srcOrd="0" destOrd="0" presId="urn:microsoft.com/office/officeart/2005/8/layout/arrow6"/>
    <dgm:cxn modelId="{F3C9A5EA-1716-2942-B76F-A9F5749A1EE5}" type="presOf" srcId="{C0499E4E-22E6-4748-820A-5277A4A6D8F4}" destId="{8B47BC51-11E8-874A-9124-0EDC4F82DD9E}" srcOrd="0" destOrd="0" presId="urn:microsoft.com/office/officeart/2005/8/layout/arrow6"/>
    <dgm:cxn modelId="{01F2BBD0-D483-1D41-8CDC-385AD8C02058}" type="presOf" srcId="{03279A4A-287B-9E41-91B9-BF33CF970223}" destId="{076BFC36-72D6-4143-B7EA-E8457F4DE938}" srcOrd="0" destOrd="0" presId="urn:microsoft.com/office/officeart/2005/8/layout/arrow6"/>
    <dgm:cxn modelId="{4BE8B610-0C9D-044A-AB3C-0CB10F909068}" type="presParOf" srcId="{076BFC36-72D6-4143-B7EA-E8457F4DE938}" destId="{CA7D1BBF-ECA4-B846-B3EF-0601D24EC4FF}" srcOrd="0" destOrd="0" presId="urn:microsoft.com/office/officeart/2005/8/layout/arrow6"/>
    <dgm:cxn modelId="{D4BD2A99-5B13-C64D-95A6-F7C9B9777E3E}" type="presParOf" srcId="{076BFC36-72D6-4143-B7EA-E8457F4DE938}" destId="{8B47BC51-11E8-874A-9124-0EDC4F82DD9E}" srcOrd="1" destOrd="0" presId="urn:microsoft.com/office/officeart/2005/8/layout/arrow6"/>
    <dgm:cxn modelId="{B592AD86-4574-3D4B-831E-7F623B89273B}" type="presParOf" srcId="{076BFC36-72D6-4143-B7EA-E8457F4DE938}" destId="{1921CF4A-6F52-324C-AD4F-1A47F4CA5228}"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D1BBF-ECA4-B846-B3EF-0601D24EC4FF}">
      <dsp:nvSpPr>
        <dsp:cNvPr id="0" name=""/>
        <dsp:cNvSpPr/>
      </dsp:nvSpPr>
      <dsp:spPr>
        <a:xfrm>
          <a:off x="0" y="390038"/>
          <a:ext cx="7704855" cy="3857481"/>
        </a:xfrm>
        <a:prstGeom prst="leftRightRibb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B47BC51-11E8-874A-9124-0EDC4F82DD9E}">
      <dsp:nvSpPr>
        <dsp:cNvPr id="0" name=""/>
        <dsp:cNvSpPr/>
      </dsp:nvSpPr>
      <dsp:spPr>
        <a:xfrm>
          <a:off x="924582" y="1317147"/>
          <a:ext cx="2542602" cy="1510151"/>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en-US" sz="3200" i="0" kern="1200" dirty="0" smtClean="0">
              <a:latin typeface="Arial"/>
              <a:cs typeface="Arial"/>
            </a:rPr>
            <a:t>autonomy and fidelity </a:t>
          </a:r>
          <a:endParaRPr lang="en-US" sz="3200" i="0" kern="1200" dirty="0">
            <a:latin typeface="Arial"/>
            <a:cs typeface="Arial"/>
          </a:endParaRPr>
        </a:p>
      </dsp:txBody>
      <dsp:txXfrm>
        <a:off x="924582" y="1317147"/>
        <a:ext cx="2542602" cy="1510151"/>
      </dsp:txXfrm>
    </dsp:sp>
    <dsp:sp modelId="{1921CF4A-6F52-324C-AD4F-1A47F4CA5228}">
      <dsp:nvSpPr>
        <dsp:cNvPr id="0" name=""/>
        <dsp:cNvSpPr/>
      </dsp:nvSpPr>
      <dsp:spPr>
        <a:xfrm>
          <a:off x="3852427" y="1810258"/>
          <a:ext cx="3004893" cy="1510151"/>
        </a:xfrm>
        <a:prstGeom prst="rect">
          <a:avLst/>
        </a:prstGeom>
        <a:noFill/>
        <a:ln>
          <a:noFill/>
        </a:ln>
        <a:effectLst>
          <a:outerShdw blurRad="40000" dist="23000" dir="5400000" rotWithShape="0">
            <a:srgbClr val="000000">
              <a:alpha val="35000"/>
            </a:srgb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113792" rIns="0" bIns="121920" numCol="1" spcCol="1270" anchor="ctr" anchorCtr="0">
          <a:noAutofit/>
        </a:bodyPr>
        <a:lstStyle/>
        <a:p>
          <a:pPr lvl="0" algn="ctr" defTabSz="1422400">
            <a:lnSpc>
              <a:spcPct val="90000"/>
            </a:lnSpc>
            <a:spcBef>
              <a:spcPct val="0"/>
            </a:spcBef>
            <a:spcAft>
              <a:spcPct val="35000"/>
            </a:spcAft>
          </a:pPr>
          <a:r>
            <a:rPr lang="en-US" sz="3200" i="0" kern="1200" dirty="0" smtClean="0">
              <a:latin typeface="Arial"/>
              <a:cs typeface="Arial"/>
            </a:rPr>
            <a:t>beneficence and </a:t>
          </a:r>
          <a:r>
            <a:rPr lang="en-US" sz="3200" i="0" kern="1200" dirty="0" err="1" smtClean="0">
              <a:latin typeface="Arial"/>
              <a:cs typeface="Arial"/>
            </a:rPr>
            <a:t>nonmaleficence</a:t>
          </a:r>
          <a:r>
            <a:rPr lang="en-US" sz="3200" i="0" kern="1200" dirty="0" smtClean="0">
              <a:latin typeface="Arial"/>
              <a:cs typeface="Arial"/>
            </a:rPr>
            <a:t> </a:t>
          </a:r>
          <a:endParaRPr lang="en-US" sz="3200" i="0" kern="1200" dirty="0">
            <a:latin typeface="Arial"/>
            <a:cs typeface="Arial"/>
          </a:endParaRPr>
        </a:p>
      </dsp:txBody>
      <dsp:txXfrm>
        <a:off x="3852427" y="1810258"/>
        <a:ext cx="3004893" cy="1510151"/>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03DC6CA-FBE5-4DF9-8ECC-D8D7E7310A50}" type="datetimeFigureOut">
              <a:rPr lang="en-US"/>
              <a:pPr>
                <a:defRPr/>
              </a:pPr>
              <a:t>19-11-06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09868DC-7F8E-4D0E-9FEA-14E6607D9E88}" type="slidenum">
              <a:rPr lang="en-US"/>
              <a:pPr>
                <a:defRPr/>
              </a:pPr>
              <a:t>‹#›</a:t>
            </a:fld>
            <a:endParaRPr lang="en-US"/>
          </a:p>
        </p:txBody>
      </p:sp>
    </p:spTree>
    <p:extLst>
      <p:ext uri="{BB962C8B-B14F-4D97-AF65-F5344CB8AC3E}">
        <p14:creationId xmlns:p14="http://schemas.microsoft.com/office/powerpoint/2010/main" val="13469772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F44CB2B-98E1-42E7-964D-A772C2243758}" type="datetimeFigureOut">
              <a:rPr lang="en-US"/>
              <a:pPr>
                <a:defRPr/>
              </a:pPr>
              <a:t>19-11-06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43FE971-1D92-490D-A46B-ED988BD8BA72}" type="slidenum">
              <a:rPr lang="en-CA"/>
              <a:pPr>
                <a:defRPr/>
              </a:pPr>
              <a:t>‹#›</a:t>
            </a:fld>
            <a:endParaRPr lang="en-CA"/>
          </a:p>
        </p:txBody>
      </p:sp>
    </p:spTree>
    <p:extLst>
      <p:ext uri="{BB962C8B-B14F-4D97-AF65-F5344CB8AC3E}">
        <p14:creationId xmlns:p14="http://schemas.microsoft.com/office/powerpoint/2010/main" val="8010200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0"/>
            <a:ext cx="9252520" cy="6858000"/>
          </a:xfrm>
          <a:prstGeom prst="rect">
            <a:avLst/>
          </a:prstGeom>
          <a:solidFill>
            <a:srgbClr val="00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tx2"/>
              </a:solidFill>
            </a:endParaRPr>
          </a:p>
        </p:txBody>
      </p:sp>
      <p:pic>
        <p:nvPicPr>
          <p:cNvPr id="20" name="Picture 19" descr="White Algonquin College logo" title="Algonquin College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96715" y="517648"/>
            <a:ext cx="2890929" cy="607096"/>
          </a:xfrm>
          <a:prstGeom prst="rect">
            <a:avLst/>
          </a:prstGeom>
        </p:spPr>
      </p:pic>
      <p:pic>
        <p:nvPicPr>
          <p:cNvPr id="7" name="Picture 6" descr="The AC icon illustrates the Algonquin's connectivity theme." title="AC icon"/>
          <p:cNvPicPr>
            <a:picLocks noChangeAspect="1"/>
          </p:cNvPicPr>
          <p:nvPr userDrawn="1"/>
        </p:nvPicPr>
        <p:blipFill rotWithShape="1">
          <a:blip r:embed="rId3">
            <a:extLst>
              <a:ext uri="{28A0092B-C50C-407E-A947-70E740481C1C}">
                <a14:useLocalDpi xmlns:a14="http://schemas.microsoft.com/office/drawing/2010/main" val="0"/>
              </a:ext>
            </a:extLst>
          </a:blip>
          <a:srcRect l="31137" b="2941"/>
          <a:stretch/>
        </p:blipFill>
        <p:spPr>
          <a:xfrm>
            <a:off x="0" y="2060849"/>
            <a:ext cx="4583701" cy="4797152"/>
          </a:xfrm>
          <a:prstGeom prst="rect">
            <a:avLst/>
          </a:prstGeom>
        </p:spPr>
      </p:pic>
      <p:sp>
        <p:nvSpPr>
          <p:cNvPr id="3" name="Subtitle 2"/>
          <p:cNvSpPr>
            <a:spLocks noGrp="1"/>
          </p:cNvSpPr>
          <p:nvPr>
            <p:ph type="subTitle" idx="1" hasCustomPrompt="1"/>
          </p:nvPr>
        </p:nvSpPr>
        <p:spPr>
          <a:xfrm>
            <a:off x="4716017" y="3861048"/>
            <a:ext cx="4032447" cy="1368152"/>
          </a:xfrm>
        </p:spPr>
        <p:txBody>
          <a:bodyPr anchor="t"/>
          <a:lstStyle>
            <a:lvl1pPr marL="0" indent="0" algn="r">
              <a:buNone/>
              <a:defRPr sz="20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a:t>
            </a:r>
            <a:br>
              <a:rPr lang="en-US" dirty="0" smtClean="0"/>
            </a:br>
            <a:r>
              <a:rPr lang="en-US" dirty="0" smtClean="0"/>
              <a:t>subtitle style</a:t>
            </a:r>
            <a:endParaRPr lang="en-US" dirty="0"/>
          </a:p>
        </p:txBody>
      </p:sp>
      <p:sp>
        <p:nvSpPr>
          <p:cNvPr id="2" name="Title 1"/>
          <p:cNvSpPr>
            <a:spLocks noGrp="1"/>
          </p:cNvSpPr>
          <p:nvPr>
            <p:ph type="ctrTitle" hasCustomPrompt="1"/>
          </p:nvPr>
        </p:nvSpPr>
        <p:spPr>
          <a:xfrm>
            <a:off x="4716016" y="1988840"/>
            <a:ext cx="4032448" cy="1807920"/>
          </a:xfrm>
          <a:noFill/>
        </p:spPr>
        <p:txBody>
          <a:bodyPr/>
          <a:lstStyle>
            <a:lvl1pPr algn="r">
              <a:lnSpc>
                <a:spcPct val="90000"/>
              </a:lnSpc>
              <a:defRPr sz="3200" b="1" i="0" cap="all" baseline="0">
                <a:solidFill>
                  <a:srgbClr val="FFFFFF"/>
                </a:solidFill>
                <a:latin typeface="Arial"/>
                <a:cs typeface="Arial"/>
              </a:defRPr>
            </a:lvl1pPr>
          </a:lstStyle>
          <a:p>
            <a:r>
              <a:rPr lang="en-US" dirty="0" smtClean="0"/>
              <a:t>Click to edit</a:t>
            </a:r>
            <a:br>
              <a:rPr lang="en-US" dirty="0" smtClean="0"/>
            </a:br>
            <a:r>
              <a:rPr lang="en-US" dirty="0" smtClean="0"/>
              <a:t>Master </a:t>
            </a:r>
            <a:br>
              <a:rPr lang="en-US" dirty="0" smtClean="0"/>
            </a:br>
            <a:r>
              <a:rPr lang="en-US" dirty="0" smtClean="0"/>
              <a:t>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6093296"/>
          </a:xfrm>
          <a:prstGeom prst="rect">
            <a:avLst/>
          </a:prstGeom>
          <a:solidFill>
            <a:srgbClr val="00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55738"/>
            <a:ext cx="4038600" cy="442153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55739"/>
            <a:ext cx="4038600" cy="442153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062663"/>
            <a:ext cx="9144000" cy="795337"/>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7" name="Text Placeholder 2"/>
          <p:cNvSpPr>
            <a:spLocks noGrp="1"/>
          </p:cNvSpPr>
          <p:nvPr>
            <p:ph type="body" idx="1"/>
          </p:nvPr>
        </p:nvSpPr>
        <p:spPr bwMode="auto">
          <a:xfrm>
            <a:off x="467545" y="1455738"/>
            <a:ext cx="8208912" cy="43495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1" name="Title Placeholder 1"/>
          <p:cNvSpPr>
            <a:spLocks noGrp="1"/>
          </p:cNvSpPr>
          <p:nvPr>
            <p:ph type="title"/>
          </p:nvPr>
        </p:nvSpPr>
        <p:spPr bwMode="auto">
          <a:xfrm>
            <a:off x="467544" y="145678"/>
            <a:ext cx="8208912" cy="1195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a:t>
            </a:r>
            <a:br>
              <a:rPr lang="en-US" dirty="0" smtClean="0"/>
            </a:br>
            <a:r>
              <a:rPr lang="en-US" dirty="0" smtClean="0"/>
              <a:t>title style</a:t>
            </a:r>
          </a:p>
        </p:txBody>
      </p:sp>
      <p:pic>
        <p:nvPicPr>
          <p:cNvPr id="2" name="Picture 1" descr="Algonquin College Logo" title="Algonquin College Logo"/>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444208" y="6233040"/>
            <a:ext cx="2232248" cy="468772"/>
          </a:xfrm>
          <a:prstGeom prst="rect">
            <a:avLst/>
          </a:prstGeom>
        </p:spPr>
      </p:pic>
      <p:pic>
        <p:nvPicPr>
          <p:cNvPr id="11" name="Picture 10" descr="Algonquin College Icon" title="AC Icon"/>
          <p:cNvPicPr>
            <a:picLocks noChangeAspect="1"/>
          </p:cNvPicPr>
          <p:nvPr userDrawn="1"/>
        </p:nvPicPr>
        <p:blipFill rotWithShape="1">
          <a:blip r:embed="rId9" cstate="print">
            <a:extLst>
              <a:ext uri="{28A0092B-C50C-407E-A947-70E740481C1C}">
                <a14:useLocalDpi xmlns:a14="http://schemas.microsoft.com/office/drawing/2010/main" val="0"/>
              </a:ext>
            </a:extLst>
          </a:blip>
          <a:srcRect l="12779" t="5165" b="5138"/>
          <a:stretch/>
        </p:blipFill>
        <p:spPr>
          <a:xfrm>
            <a:off x="0" y="6061074"/>
            <a:ext cx="1043608" cy="796925"/>
          </a:xfrm>
          <a:prstGeom prst="rect">
            <a:avLst/>
          </a:prstGeom>
        </p:spPr>
      </p:pic>
    </p:spTree>
  </p:cSld>
  <p:clrMap bg1="lt1" tx1="dk1" bg2="lt2" tx2="dk2" accent1="accent1" accent2="accent2" accent3="accent3" accent4="accent4" accent5="accent5" accent6="accent6" hlink="hlink" folHlink="folHlink"/>
  <p:sldLayoutIdLst>
    <p:sldLayoutId id="2147483780" r:id="rId1"/>
    <p:sldLayoutId id="2147483781" r:id="rId2"/>
    <p:sldLayoutId id="2147483779" r:id="rId3"/>
    <p:sldLayoutId id="2147483778" r:id="rId4"/>
    <p:sldLayoutId id="2147483776" r:id="rId5"/>
    <p:sldLayoutId id="2147483771" r:id="rId6"/>
  </p:sldLayoutIdLst>
  <p:hf hdr="0"/>
  <p:txStyles>
    <p:titleStyle>
      <a:lvl1pPr algn="l" rtl="0" eaLnBrk="0" fontAlgn="base" hangingPunct="0">
        <a:spcBef>
          <a:spcPct val="0"/>
        </a:spcBef>
        <a:spcAft>
          <a:spcPct val="0"/>
        </a:spcAft>
        <a:defRPr sz="3600" b="1" kern="1200">
          <a:solidFill>
            <a:schemeClr val="tx2"/>
          </a:solidFill>
          <a:latin typeface="Arial"/>
          <a:ea typeface="+mj-ea"/>
          <a:cs typeface="Arial"/>
        </a:defRPr>
      </a:lvl1pPr>
      <a:lvl2pPr algn="ctr" rtl="0" eaLnBrk="0" fontAlgn="base" hangingPunct="0">
        <a:spcBef>
          <a:spcPct val="0"/>
        </a:spcBef>
        <a:spcAft>
          <a:spcPct val="0"/>
        </a:spcAft>
        <a:defRPr sz="3600">
          <a:solidFill>
            <a:srgbClr val="339933"/>
          </a:solidFill>
          <a:latin typeface="Calibri" pitchFamily="34" charset="0"/>
        </a:defRPr>
      </a:lvl2pPr>
      <a:lvl3pPr algn="ctr" rtl="0" eaLnBrk="0" fontAlgn="base" hangingPunct="0">
        <a:spcBef>
          <a:spcPct val="0"/>
        </a:spcBef>
        <a:spcAft>
          <a:spcPct val="0"/>
        </a:spcAft>
        <a:defRPr sz="3600">
          <a:solidFill>
            <a:srgbClr val="339933"/>
          </a:solidFill>
          <a:latin typeface="Calibri" pitchFamily="34" charset="0"/>
        </a:defRPr>
      </a:lvl3pPr>
      <a:lvl4pPr algn="ctr" rtl="0" eaLnBrk="0" fontAlgn="base" hangingPunct="0">
        <a:spcBef>
          <a:spcPct val="0"/>
        </a:spcBef>
        <a:spcAft>
          <a:spcPct val="0"/>
        </a:spcAft>
        <a:defRPr sz="3600">
          <a:solidFill>
            <a:srgbClr val="339933"/>
          </a:solidFill>
          <a:latin typeface="Calibri" pitchFamily="34" charset="0"/>
        </a:defRPr>
      </a:lvl4pPr>
      <a:lvl5pPr algn="ctr" rtl="0" eaLnBrk="0" fontAlgn="base" hangingPunct="0">
        <a:spcBef>
          <a:spcPct val="0"/>
        </a:spcBef>
        <a:spcAft>
          <a:spcPct val="0"/>
        </a:spcAft>
        <a:defRPr sz="3600">
          <a:solidFill>
            <a:srgbClr val="339933"/>
          </a:solidFill>
          <a:latin typeface="Calibri" pitchFamily="34" charset="0"/>
        </a:defRPr>
      </a:lvl5pPr>
      <a:lvl6pPr marL="457200" algn="ctr" rtl="0" fontAlgn="base">
        <a:spcBef>
          <a:spcPct val="0"/>
        </a:spcBef>
        <a:spcAft>
          <a:spcPct val="0"/>
        </a:spcAft>
        <a:defRPr sz="3600">
          <a:solidFill>
            <a:srgbClr val="339933"/>
          </a:solidFill>
          <a:latin typeface="Calibri" pitchFamily="34" charset="0"/>
        </a:defRPr>
      </a:lvl6pPr>
      <a:lvl7pPr marL="914400" algn="ctr" rtl="0" fontAlgn="base">
        <a:spcBef>
          <a:spcPct val="0"/>
        </a:spcBef>
        <a:spcAft>
          <a:spcPct val="0"/>
        </a:spcAft>
        <a:defRPr sz="3600">
          <a:solidFill>
            <a:srgbClr val="339933"/>
          </a:solidFill>
          <a:latin typeface="Calibri" pitchFamily="34" charset="0"/>
        </a:defRPr>
      </a:lvl7pPr>
      <a:lvl8pPr marL="1371600" algn="ctr" rtl="0" fontAlgn="base">
        <a:spcBef>
          <a:spcPct val="0"/>
        </a:spcBef>
        <a:spcAft>
          <a:spcPct val="0"/>
        </a:spcAft>
        <a:defRPr sz="3600">
          <a:solidFill>
            <a:srgbClr val="339933"/>
          </a:solidFill>
          <a:latin typeface="Calibri" pitchFamily="34" charset="0"/>
        </a:defRPr>
      </a:lvl8pPr>
      <a:lvl9pPr marL="1828800" algn="ctr" rtl="0" fontAlgn="base">
        <a:spcBef>
          <a:spcPct val="0"/>
        </a:spcBef>
        <a:spcAft>
          <a:spcPct val="0"/>
        </a:spcAft>
        <a:defRPr sz="3600">
          <a:solidFill>
            <a:srgbClr val="339933"/>
          </a:solidFill>
          <a:latin typeface="Calibri" pitchFamily="34" charset="0"/>
        </a:defRPr>
      </a:lvl9pPr>
    </p:titleStyle>
    <p:bodyStyle>
      <a:lvl1pPr marL="342900" indent="-342900" algn="l" rtl="0" eaLnBrk="0" fontAlgn="base" hangingPunct="0">
        <a:spcBef>
          <a:spcPct val="20000"/>
        </a:spcBef>
        <a:spcAft>
          <a:spcPct val="0"/>
        </a:spcAft>
        <a:buClr>
          <a:schemeClr val="tx2"/>
        </a:buClr>
        <a:buFont typeface="Arial"/>
        <a:buChar char="•"/>
        <a:defRPr sz="3200" kern="1200">
          <a:solidFill>
            <a:schemeClr val="accent5"/>
          </a:solidFill>
          <a:latin typeface="Arial"/>
          <a:ea typeface="+mn-ea"/>
          <a:cs typeface="Arial"/>
        </a:defRPr>
      </a:lvl1pPr>
      <a:lvl2pPr marL="742950" indent="-285750" algn="l" rtl="0" eaLnBrk="0" fontAlgn="base" hangingPunct="0">
        <a:spcBef>
          <a:spcPct val="20000"/>
        </a:spcBef>
        <a:spcAft>
          <a:spcPct val="0"/>
        </a:spcAft>
        <a:buClr>
          <a:schemeClr val="tx2"/>
        </a:buClr>
        <a:buFont typeface="Arial"/>
        <a:buChar char="•"/>
        <a:defRPr sz="2800" kern="1200">
          <a:solidFill>
            <a:schemeClr val="accent5"/>
          </a:solidFill>
          <a:latin typeface="Arial"/>
          <a:ea typeface="+mn-ea"/>
          <a:cs typeface="Arial"/>
        </a:defRPr>
      </a:lvl2pPr>
      <a:lvl3pPr marL="1143000" indent="-228600" algn="l" rtl="0" eaLnBrk="0" fontAlgn="base" hangingPunct="0">
        <a:spcBef>
          <a:spcPct val="20000"/>
        </a:spcBef>
        <a:spcAft>
          <a:spcPct val="0"/>
        </a:spcAft>
        <a:buClr>
          <a:schemeClr val="tx2"/>
        </a:buClr>
        <a:buFont typeface="Arial"/>
        <a:buChar char="•"/>
        <a:defRPr sz="2400" kern="1200">
          <a:solidFill>
            <a:schemeClr val="accent5"/>
          </a:solidFill>
          <a:latin typeface="Arial"/>
          <a:ea typeface="+mn-ea"/>
          <a:cs typeface="Arial"/>
        </a:defRPr>
      </a:lvl3pPr>
      <a:lvl4pPr marL="1600200" indent="-228600" algn="l" rtl="0" eaLnBrk="0" fontAlgn="base" hangingPunct="0">
        <a:spcBef>
          <a:spcPct val="20000"/>
        </a:spcBef>
        <a:spcAft>
          <a:spcPct val="0"/>
        </a:spcAft>
        <a:buClr>
          <a:schemeClr val="tx2"/>
        </a:buClr>
        <a:buFont typeface="Arial"/>
        <a:buChar char="•"/>
        <a:defRPr sz="2000" kern="1200">
          <a:solidFill>
            <a:schemeClr val="accent5"/>
          </a:solidFill>
          <a:latin typeface="Arial"/>
          <a:ea typeface="+mn-ea"/>
          <a:cs typeface="Arial"/>
        </a:defRPr>
      </a:lvl4pPr>
      <a:lvl5pPr marL="2057400" indent="-228600" algn="l" rtl="0" eaLnBrk="0" fontAlgn="base" hangingPunct="0">
        <a:spcBef>
          <a:spcPct val="20000"/>
        </a:spcBef>
        <a:spcAft>
          <a:spcPct val="0"/>
        </a:spcAft>
        <a:buClr>
          <a:schemeClr val="tx2"/>
        </a:buClr>
        <a:buFont typeface="Arial"/>
        <a:buChar char="•"/>
        <a:defRPr sz="2000" kern="1200">
          <a:solidFill>
            <a:schemeClr val="accent5"/>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APs23yxH5zc" TargetMode="External"/><Relationship Id="rId3" Type="http://schemas.openxmlformats.org/officeDocument/2006/relationships/hyperlink" Target="https://www.youtube.com/user/BetterKidCar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Helvetica" panose="020B0604020202020204" pitchFamily="34" charset="0"/>
                <a:cs typeface="Helvetica" panose="020B0604020202020204" pitchFamily="34" charset="0"/>
              </a:rPr>
              <a:t>Week 10: Confidentiality</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741755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Introduction</a:t>
            </a:r>
            <a:endParaRPr lang="en-US" dirty="0">
              <a:latin typeface="Helvetica" panose="020B0604020202020204" pitchFamily="34" charset="0"/>
              <a:cs typeface="Helvetica" panose="020B0604020202020204" pitchFamily="34" charset="0"/>
            </a:endParaRPr>
          </a:p>
        </p:txBody>
      </p:sp>
      <p:sp>
        <p:nvSpPr>
          <p:cNvPr id="3" name="Content Placeholder 2"/>
          <p:cNvSpPr>
            <a:spLocks noGrp="1"/>
          </p:cNvSpPr>
          <p:nvPr>
            <p:ph idx="1"/>
          </p:nvPr>
        </p:nvSpPr>
        <p:spPr>
          <a:xfrm>
            <a:off x="467545" y="1052736"/>
            <a:ext cx="8208912" cy="4752528"/>
          </a:xfrm>
        </p:spPr>
        <p:txBody>
          <a:bodyPr/>
          <a:lstStyle/>
          <a:p>
            <a:pPr marL="0" indent="0">
              <a:buNone/>
            </a:pPr>
            <a:r>
              <a:rPr lang="en-US" b="1" dirty="0" smtClean="0">
                <a:latin typeface="Helvetica" panose="020B0604020202020204" pitchFamily="34" charset="0"/>
                <a:cs typeface="Helvetica" panose="020B0604020202020204" pitchFamily="34" charset="0"/>
              </a:rPr>
              <a:t>Welcome to Week 10!</a:t>
            </a:r>
          </a:p>
          <a:p>
            <a:pPr marL="0" indent="0">
              <a:buNone/>
            </a:pPr>
            <a:r>
              <a:rPr lang="en-US" sz="2800" b="1" dirty="0"/>
              <a:t>Upon completion of this </a:t>
            </a:r>
            <a:r>
              <a:rPr lang="en-US" sz="2800" b="1" dirty="0" smtClean="0"/>
              <a:t>lesson, </a:t>
            </a:r>
            <a:r>
              <a:rPr lang="en-US" sz="2800" b="1" dirty="0"/>
              <a:t>you will</a:t>
            </a:r>
            <a:r>
              <a:rPr lang="en-US" sz="2800" b="1" dirty="0" smtClean="0"/>
              <a:t>:</a:t>
            </a:r>
          </a:p>
          <a:p>
            <a:pPr marL="0" indent="0">
              <a:buNone/>
            </a:pPr>
            <a:endParaRPr lang="en-US" sz="2700" dirty="0" smtClean="0">
              <a:latin typeface="Helvetica" panose="020B0604020202020204" pitchFamily="34" charset="0"/>
              <a:cs typeface="Helvetica" panose="020B0604020202020204" pitchFamily="34" charset="0"/>
            </a:endParaRPr>
          </a:p>
          <a:p>
            <a:r>
              <a:rPr lang="en-US" sz="2700" dirty="0">
                <a:latin typeface="Helvetica" panose="020B0604020202020204" pitchFamily="34" charset="0"/>
                <a:cs typeface="Helvetica" panose="020B0604020202020204" pitchFamily="34" charset="0"/>
              </a:rPr>
              <a:t>enhance </a:t>
            </a:r>
            <a:r>
              <a:rPr lang="en-US" sz="2700" dirty="0" smtClean="0">
                <a:latin typeface="Helvetica" panose="020B0604020202020204" pitchFamily="34" charset="0"/>
                <a:cs typeface="Helvetica" panose="020B0604020202020204" pitchFamily="34" charset="0"/>
              </a:rPr>
              <a:t>your </a:t>
            </a:r>
            <a:r>
              <a:rPr lang="en-US" sz="2700" dirty="0">
                <a:latin typeface="Helvetica" panose="020B0604020202020204" pitchFamily="34" charset="0"/>
                <a:cs typeface="Helvetica" panose="020B0604020202020204" pitchFamily="34" charset="0"/>
              </a:rPr>
              <a:t>understanding </a:t>
            </a:r>
            <a:r>
              <a:rPr lang="en-US" sz="2700" dirty="0" smtClean="0">
                <a:latin typeface="Helvetica" panose="020B0604020202020204" pitchFamily="34" charset="0"/>
                <a:cs typeface="Helvetica" panose="020B0604020202020204" pitchFamily="34" charset="0"/>
              </a:rPr>
              <a:t>of the </a:t>
            </a:r>
            <a:r>
              <a:rPr lang="en-US" sz="2700" dirty="0">
                <a:latin typeface="Helvetica" panose="020B0604020202020204" pitchFamily="34" charset="0"/>
                <a:cs typeface="Helvetica" panose="020B0604020202020204" pitchFamily="34" charset="0"/>
              </a:rPr>
              <a:t>required </a:t>
            </a:r>
            <a:r>
              <a:rPr lang="en-US" sz="2700" dirty="0" smtClean="0">
                <a:latin typeface="Helvetica" panose="020B0604020202020204" pitchFamily="34" charset="0"/>
                <a:cs typeface="Helvetica" panose="020B0604020202020204" pitchFamily="34" charset="0"/>
              </a:rPr>
              <a:t>readings’ key components. </a:t>
            </a:r>
          </a:p>
          <a:p>
            <a:r>
              <a:rPr lang="en-US" sz="2700" dirty="0">
                <a:latin typeface="Helvetica" panose="020B0604020202020204" pitchFamily="34" charset="0"/>
                <a:cs typeface="Helvetica" panose="020B0604020202020204" pitchFamily="34" charset="0"/>
              </a:rPr>
              <a:t>p</a:t>
            </a:r>
            <a:r>
              <a:rPr lang="en-US" sz="2700" dirty="0" smtClean="0">
                <a:latin typeface="Helvetica" panose="020B0604020202020204" pitchFamily="34" charset="0"/>
                <a:cs typeface="Helvetica" panose="020B0604020202020204" pitchFamily="34" charset="0"/>
              </a:rPr>
              <a:t>ost on the discussion forum and complete the weekly assignment which will be open for contributions from Monday to Saturday of the scheduled class.</a:t>
            </a:r>
          </a:p>
        </p:txBody>
      </p:sp>
    </p:spTree>
    <p:extLst>
      <p:ext uri="{BB962C8B-B14F-4D97-AF65-F5344CB8AC3E}">
        <p14:creationId xmlns:p14="http://schemas.microsoft.com/office/powerpoint/2010/main" val="23428019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Overview</a:t>
            </a:r>
            <a:endParaRPr lang="en-US" dirty="0"/>
          </a:p>
        </p:txBody>
      </p:sp>
      <p:sp>
        <p:nvSpPr>
          <p:cNvPr id="3" name="Content Placeholder 2"/>
          <p:cNvSpPr>
            <a:spLocks noGrp="1"/>
          </p:cNvSpPr>
          <p:nvPr>
            <p:ph idx="1"/>
          </p:nvPr>
        </p:nvSpPr>
        <p:spPr>
          <a:xfrm>
            <a:off x="467545" y="1196752"/>
            <a:ext cx="8352928" cy="5040560"/>
          </a:xfrm>
        </p:spPr>
        <p:txBody>
          <a:bodyPr/>
          <a:lstStyle/>
          <a:p>
            <a:pPr marL="0" indent="0">
              <a:spcAft>
                <a:spcPts val="1200"/>
              </a:spcAft>
              <a:buNone/>
            </a:pPr>
            <a:r>
              <a:rPr lang="en-US" dirty="0" smtClean="0">
                <a:latin typeface="Helvetica" panose="020B0604020202020204" pitchFamily="34" charset="0"/>
                <a:cs typeface="Helvetica" panose="020B0604020202020204" pitchFamily="34" charset="0"/>
              </a:rPr>
              <a:t>The learning objectives include: </a:t>
            </a:r>
          </a:p>
          <a:p>
            <a:r>
              <a:rPr lang="en-US" sz="2800" dirty="0" smtClean="0"/>
              <a:t>Outline </a:t>
            </a:r>
            <a:r>
              <a:rPr lang="en-US" sz="2800" dirty="0"/>
              <a:t>the ethical </a:t>
            </a:r>
            <a:r>
              <a:rPr lang="en-US" sz="2800" dirty="0" smtClean="0"/>
              <a:t>principles </a:t>
            </a:r>
            <a:r>
              <a:rPr lang="en-US" sz="2800" dirty="0"/>
              <a:t>and codes of ethics relevant to confidentiality</a:t>
            </a:r>
          </a:p>
          <a:p>
            <a:r>
              <a:rPr lang="en-US" sz="2800" dirty="0" smtClean="0"/>
              <a:t>Review </a:t>
            </a:r>
            <a:r>
              <a:rPr lang="en-US" sz="2800" dirty="0"/>
              <a:t>the importance of confidentiality when communicating with other </a:t>
            </a:r>
            <a:r>
              <a:rPr lang="en-US" sz="2800" dirty="0" smtClean="0"/>
              <a:t>professionals </a:t>
            </a:r>
            <a:r>
              <a:rPr lang="en-US" sz="2800" dirty="0"/>
              <a:t>and family</a:t>
            </a:r>
          </a:p>
          <a:p>
            <a:r>
              <a:rPr lang="en-US" sz="2800" dirty="0" smtClean="0"/>
              <a:t>Discuss </a:t>
            </a:r>
            <a:r>
              <a:rPr lang="en-US" sz="2800" dirty="0"/>
              <a:t>the limits, challenges, and unique circumstances pertaining to confidentiality </a:t>
            </a:r>
            <a:r>
              <a:rPr lang="en-US" sz="2800" dirty="0" smtClean="0"/>
              <a:t>and working with multicultural </a:t>
            </a:r>
            <a:r>
              <a:rPr lang="en-US" sz="2800" dirty="0"/>
              <a:t>populations </a:t>
            </a:r>
            <a:endParaRPr lang="en-US" sz="2800" dirty="0" smtClean="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077117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Ethical Principles on Confidentiality</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89491048"/>
              </p:ext>
            </p:extLst>
          </p:nvPr>
        </p:nvGraphicFramePr>
        <p:xfrm>
          <a:off x="683568" y="1268760"/>
          <a:ext cx="7704855" cy="4637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784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Ethical Principles on Confidentiality</a:t>
            </a:r>
            <a:r>
              <a:rPr lang="en-US" dirty="0"/>
              <a:t/>
            </a:r>
            <a:br>
              <a:rPr lang="en-US" dirty="0"/>
            </a:br>
            <a:endParaRPr lang="en-US" dirty="0"/>
          </a:p>
        </p:txBody>
      </p:sp>
      <p:sp>
        <p:nvSpPr>
          <p:cNvPr id="3" name="Content Placeholder 2"/>
          <p:cNvSpPr>
            <a:spLocks noGrp="1"/>
          </p:cNvSpPr>
          <p:nvPr>
            <p:ph idx="1"/>
          </p:nvPr>
        </p:nvSpPr>
        <p:spPr>
          <a:xfrm>
            <a:off x="467545" y="1455738"/>
            <a:ext cx="8208912" cy="4637558"/>
          </a:xfrm>
        </p:spPr>
        <p:txBody>
          <a:bodyPr/>
          <a:lstStyle/>
          <a:p>
            <a:pPr marL="0" indent="0">
              <a:buNone/>
            </a:pPr>
            <a:r>
              <a:rPr lang="en-US" dirty="0" smtClean="0"/>
              <a:t>Confidentiality emerges from two main ethical principles: </a:t>
            </a:r>
          </a:p>
          <a:p>
            <a:r>
              <a:rPr lang="en-US" sz="3000" i="1" dirty="0" smtClean="0"/>
              <a:t>autonomy and fidelity </a:t>
            </a:r>
            <a:r>
              <a:rPr lang="en-US" sz="3000" dirty="0" smtClean="0"/>
              <a:t>(client determines who has access to private information;  professional promises not to disclose client information)</a:t>
            </a:r>
          </a:p>
          <a:p>
            <a:r>
              <a:rPr lang="en-US" sz="3000" i="1" dirty="0" smtClean="0"/>
              <a:t>beneficence and </a:t>
            </a:r>
            <a:r>
              <a:rPr lang="en-US" sz="3000" i="1" dirty="0" err="1" smtClean="0"/>
              <a:t>nonmaleficence</a:t>
            </a:r>
            <a:r>
              <a:rPr lang="en-US" sz="3000" i="1" dirty="0" smtClean="0"/>
              <a:t> </a:t>
            </a:r>
            <a:r>
              <a:rPr lang="en-US" sz="3000" dirty="0" smtClean="0"/>
              <a:t>(psychological and physical impact on client when confidentiality is breached)</a:t>
            </a:r>
            <a:endParaRPr lang="en-US" sz="3000" dirty="0"/>
          </a:p>
        </p:txBody>
      </p:sp>
    </p:spTree>
    <p:extLst>
      <p:ext uri="{BB962C8B-B14F-4D97-AF65-F5344CB8AC3E}">
        <p14:creationId xmlns:p14="http://schemas.microsoft.com/office/powerpoint/2010/main" val="288838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Codes </a:t>
            </a:r>
            <a:r>
              <a:rPr lang="en-US" dirty="0"/>
              <a:t>of </a:t>
            </a:r>
            <a:r>
              <a:rPr lang="en-US" dirty="0" smtClean="0"/>
              <a:t>Ethics on Confidentiality</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sz="2400" dirty="0" smtClean="0"/>
              <a:t>“Registered </a:t>
            </a:r>
            <a:r>
              <a:rPr lang="en-US" sz="2400" dirty="0"/>
              <a:t>early childhood educators (RECEs) respect the confidentiality of information related to children and families and obey all laws pertaining to privacy and the sharing of information. RECEs disclose such information only when required or allowed by law to do so or when the necessary consent has been obtained for the disclosure of the information. They understand that as a result of their professional knowledge and role, they are in a unique position to recognize possible signs of child abuse, neglect and family violence, and have a particular duty to report their suspicions</a:t>
            </a:r>
            <a:r>
              <a:rPr lang="en-US" sz="2400" dirty="0" smtClean="0"/>
              <a:t>.” </a:t>
            </a:r>
            <a:r>
              <a:rPr lang="en-GB" sz="2200" dirty="0"/>
              <a:t>(College of Early Childhood Educators, 2017)</a:t>
            </a:r>
          </a:p>
          <a:p>
            <a:pPr marL="0" indent="0">
              <a:buNone/>
            </a:pPr>
            <a:endParaRPr lang="en-GB" sz="2400" dirty="0"/>
          </a:p>
          <a:p>
            <a:pPr marL="0" indent="0">
              <a:buNone/>
            </a:pPr>
            <a:endParaRPr lang="en-US" dirty="0"/>
          </a:p>
        </p:txBody>
      </p:sp>
    </p:spTree>
    <p:extLst>
      <p:ext uri="{BB962C8B-B14F-4D97-AF65-F5344CB8AC3E}">
        <p14:creationId xmlns:p14="http://schemas.microsoft.com/office/powerpoint/2010/main" val="59905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80920" cy="1800200"/>
          </a:xfrm>
        </p:spPr>
        <p:txBody>
          <a:bodyPr/>
          <a:lstStyle/>
          <a:p>
            <a:r>
              <a:rPr lang="en-US" dirty="0" smtClean="0"/>
              <a:t>Confidentiality when Communicating with other Professionals</a:t>
            </a:r>
            <a:endParaRPr lang="en-US" dirty="0"/>
          </a:p>
        </p:txBody>
      </p:sp>
      <p:sp>
        <p:nvSpPr>
          <p:cNvPr id="3" name="Content Placeholder 2"/>
          <p:cNvSpPr>
            <a:spLocks noGrp="1"/>
          </p:cNvSpPr>
          <p:nvPr>
            <p:ph idx="1"/>
          </p:nvPr>
        </p:nvSpPr>
        <p:spPr>
          <a:xfrm>
            <a:off x="467545" y="1700808"/>
            <a:ext cx="8208912" cy="4104456"/>
          </a:xfrm>
        </p:spPr>
        <p:txBody>
          <a:bodyPr/>
          <a:lstStyle/>
          <a:p>
            <a:pPr marL="0" indent="0">
              <a:spcBef>
                <a:spcPts val="0"/>
              </a:spcBef>
              <a:spcAft>
                <a:spcPts val="2400"/>
              </a:spcAft>
              <a:buNone/>
            </a:pPr>
            <a:r>
              <a:rPr lang="en-US" dirty="0" smtClean="0"/>
              <a:t>Considerations: </a:t>
            </a:r>
          </a:p>
          <a:p>
            <a:pPr marL="514350" indent="-514350">
              <a:spcAft>
                <a:spcPts val="0"/>
              </a:spcAft>
              <a:buFont typeface="+mj-lt"/>
              <a:buAutoNum type="arabicPeriod"/>
            </a:pPr>
            <a:r>
              <a:rPr lang="en-US" dirty="0" smtClean="0"/>
              <a:t>Uphold the “dignity and welfare of the client” by discussing the client concern in a professional and respectful manner.  </a:t>
            </a:r>
          </a:p>
          <a:p>
            <a:pPr marL="514350" indent="-514350">
              <a:spcAft>
                <a:spcPts val="0"/>
              </a:spcAft>
              <a:buFont typeface="+mj-lt"/>
              <a:buAutoNum type="arabicPeriod"/>
            </a:pPr>
            <a:r>
              <a:rPr lang="en-US" dirty="0" smtClean="0"/>
              <a:t>Maintain the anonymity of the client; refrain from disclosing personal information or details.</a:t>
            </a:r>
          </a:p>
          <a:p>
            <a:pPr marL="0" indent="0">
              <a:spcAft>
                <a:spcPts val="0"/>
              </a:spcAft>
              <a:buNone/>
            </a:pPr>
            <a:endParaRPr lang="en-US" dirty="0" smtClean="0"/>
          </a:p>
          <a:p>
            <a:pPr marL="514350" indent="-514350">
              <a:spcAft>
                <a:spcPts val="3000"/>
              </a:spcAft>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88405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a:t>C</a:t>
            </a:r>
            <a:r>
              <a:rPr lang="en-US" dirty="0" smtClean="0"/>
              <a:t>onfidentiality and Communication with Family</a:t>
            </a:r>
            <a:r>
              <a:rPr lang="en-US" dirty="0"/>
              <a:t/>
            </a:r>
            <a:br>
              <a:rPr lang="en-US" dirty="0"/>
            </a:br>
            <a:endParaRPr lang="en-US" dirty="0"/>
          </a:p>
        </p:txBody>
      </p:sp>
      <p:sp>
        <p:nvSpPr>
          <p:cNvPr id="3" name="Content Placeholder 2"/>
          <p:cNvSpPr>
            <a:spLocks noGrp="1"/>
          </p:cNvSpPr>
          <p:nvPr>
            <p:ph idx="1"/>
          </p:nvPr>
        </p:nvSpPr>
        <p:spPr>
          <a:xfrm>
            <a:off x="467545" y="1700808"/>
            <a:ext cx="8208912" cy="4536504"/>
          </a:xfrm>
        </p:spPr>
        <p:txBody>
          <a:bodyPr/>
          <a:lstStyle/>
          <a:p>
            <a:pPr marL="0" indent="0">
              <a:spcAft>
                <a:spcPts val="1200"/>
              </a:spcAft>
              <a:buNone/>
            </a:pPr>
            <a:r>
              <a:rPr lang="en-US" sz="3000" dirty="0" smtClean="0"/>
              <a:t>Prevent </a:t>
            </a:r>
            <a:r>
              <a:rPr lang="en-US" sz="3000" dirty="0"/>
              <a:t>breaching confidentiality by </a:t>
            </a:r>
            <a:r>
              <a:rPr lang="en-US" sz="3000" dirty="0" smtClean="0"/>
              <a:t>implementing: </a:t>
            </a:r>
          </a:p>
          <a:p>
            <a:r>
              <a:rPr lang="en-US" sz="2700" dirty="0" smtClean="0"/>
              <a:t>Regular consultation or supervision with managers or colleagues to examine client issues. </a:t>
            </a:r>
          </a:p>
          <a:p>
            <a:r>
              <a:rPr lang="en-US" sz="2700" dirty="0" smtClean="0"/>
              <a:t>Journal writing to document thoughts, insights, and feelings about work. </a:t>
            </a:r>
          </a:p>
          <a:p>
            <a:r>
              <a:rPr lang="en-US" sz="2700" dirty="0" smtClean="0"/>
              <a:t>Clear boundaries at home about </a:t>
            </a:r>
            <a:r>
              <a:rPr lang="en-US" sz="2700" dirty="0"/>
              <a:t>discussing </a:t>
            </a:r>
            <a:r>
              <a:rPr lang="en-US" sz="2700" dirty="0" smtClean="0"/>
              <a:t>client related topics.</a:t>
            </a:r>
            <a:endParaRPr lang="en-US" sz="2700" dirty="0"/>
          </a:p>
        </p:txBody>
      </p:sp>
    </p:spTree>
    <p:extLst>
      <p:ext uri="{BB962C8B-B14F-4D97-AF65-F5344CB8AC3E}">
        <p14:creationId xmlns:p14="http://schemas.microsoft.com/office/powerpoint/2010/main" val="3554900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The Limits of Confidentiality</a:t>
            </a:r>
            <a:endParaRPr lang="en-US" dirty="0"/>
          </a:p>
        </p:txBody>
      </p:sp>
      <p:sp>
        <p:nvSpPr>
          <p:cNvPr id="3" name="Content Placeholder 2"/>
          <p:cNvSpPr>
            <a:spLocks noGrp="1"/>
          </p:cNvSpPr>
          <p:nvPr>
            <p:ph idx="1"/>
          </p:nvPr>
        </p:nvSpPr>
        <p:spPr>
          <a:xfrm>
            <a:off x="467545" y="1268760"/>
            <a:ext cx="8208912" cy="4752528"/>
          </a:xfrm>
        </p:spPr>
        <p:txBody>
          <a:bodyPr/>
          <a:lstStyle/>
          <a:p>
            <a:pPr marL="0" indent="0">
              <a:spcBef>
                <a:spcPts val="624"/>
              </a:spcBef>
              <a:spcAft>
                <a:spcPts val="1800"/>
              </a:spcAft>
              <a:buNone/>
            </a:pPr>
            <a:r>
              <a:rPr lang="en-US" dirty="0" smtClean="0"/>
              <a:t>These consist of nine major categories</a:t>
            </a:r>
            <a:r>
              <a:rPr lang="en-US" smtClean="0"/>
              <a:t>: </a:t>
            </a:r>
            <a:endParaRPr lang="en-US" dirty="0" smtClean="0"/>
          </a:p>
          <a:p>
            <a:pPr marL="514350" indent="-514350">
              <a:buAutoNum type="arabicPeriod"/>
            </a:pPr>
            <a:r>
              <a:rPr lang="en-US" sz="2800" dirty="0" smtClean="0"/>
              <a:t>Client request for release of information.</a:t>
            </a:r>
          </a:p>
          <a:p>
            <a:pPr marL="514350" indent="-514350">
              <a:buAutoNum type="arabicPeriod"/>
            </a:pPr>
            <a:r>
              <a:rPr lang="en-US" sz="2800" dirty="0" smtClean="0"/>
              <a:t>Court orders for confidential information.</a:t>
            </a:r>
          </a:p>
          <a:p>
            <a:pPr marL="514350" indent="-514350">
              <a:buAutoNum type="arabicPeriod"/>
            </a:pPr>
            <a:r>
              <a:rPr lang="en-US" sz="2800" dirty="0" smtClean="0"/>
              <a:t>Client complaints and litigation against professional.</a:t>
            </a:r>
          </a:p>
          <a:p>
            <a:pPr marL="514350" indent="-514350">
              <a:buAutoNum type="arabicPeriod"/>
            </a:pPr>
            <a:r>
              <a:rPr lang="en-US" sz="2800" dirty="0" smtClean="0"/>
              <a:t>Other client litigation.</a:t>
            </a:r>
          </a:p>
          <a:p>
            <a:pPr marL="514350" indent="-514350">
              <a:buFont typeface="Arial"/>
              <a:buAutoNum type="arabicPeriod"/>
            </a:pPr>
            <a:r>
              <a:rPr lang="en-US" sz="2800" dirty="0"/>
              <a:t>Limitations based on provincial and federal statutes (e.g., child abuse reporting, elder abuse reporting). </a:t>
            </a:r>
          </a:p>
          <a:p>
            <a:pPr marL="514350" indent="-514350">
              <a:buAutoNum type="arabicPeriod"/>
            </a:pPr>
            <a:endParaRPr lang="en-US" sz="2800" dirty="0" smtClean="0"/>
          </a:p>
          <a:p>
            <a:pPr marL="514350" indent="-514350">
              <a:buAutoNum type="arabicPeriod"/>
            </a:pPr>
            <a:endParaRPr lang="en-US" sz="2800" dirty="0" smtClean="0"/>
          </a:p>
          <a:p>
            <a:pPr marL="514350" indent="-514350">
              <a:buAutoNum type="arabicPeriod"/>
            </a:pPr>
            <a:endParaRPr lang="en-US" dirty="0" smtClean="0"/>
          </a:p>
          <a:p>
            <a:pPr marL="0" indent="0">
              <a:buNone/>
            </a:pPr>
            <a:r>
              <a:rPr lang="en-US" dirty="0" smtClean="0"/>
              <a:t> </a:t>
            </a:r>
          </a:p>
          <a:p>
            <a:endParaRPr lang="en-US" dirty="0"/>
          </a:p>
        </p:txBody>
      </p:sp>
    </p:spTree>
    <p:extLst>
      <p:ext uri="{BB962C8B-B14F-4D97-AF65-F5344CB8AC3E}">
        <p14:creationId xmlns:p14="http://schemas.microsoft.com/office/powerpoint/2010/main" val="3912145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The Limits of Confidentiality continued</a:t>
            </a:r>
            <a:r>
              <a:rPr lang="mr-IN" dirty="0" smtClean="0"/>
              <a:t>…</a:t>
            </a:r>
            <a:endParaRPr lang="en-US" dirty="0"/>
          </a:p>
        </p:txBody>
      </p:sp>
      <p:sp>
        <p:nvSpPr>
          <p:cNvPr id="3" name="Content Placeholder 2"/>
          <p:cNvSpPr>
            <a:spLocks noGrp="1"/>
          </p:cNvSpPr>
          <p:nvPr>
            <p:ph idx="1"/>
          </p:nvPr>
        </p:nvSpPr>
        <p:spPr>
          <a:xfrm>
            <a:off x="467545" y="1844824"/>
            <a:ext cx="8208912" cy="3960440"/>
          </a:xfrm>
        </p:spPr>
        <p:txBody>
          <a:bodyPr/>
          <a:lstStyle/>
          <a:p>
            <a:pPr marL="514350" indent="-514350">
              <a:buFont typeface="+mj-lt"/>
              <a:buAutoNum type="arabicPeriod" startAt="6"/>
            </a:pPr>
            <a:r>
              <a:rPr lang="en-US" sz="2800" dirty="0" smtClean="0"/>
              <a:t>Dangerous clients and the duty to protect (e.g., violence risk assessment, suicidal clients).</a:t>
            </a:r>
          </a:p>
          <a:p>
            <a:pPr marL="514350" indent="-514350">
              <a:buFont typeface="+mj-lt"/>
              <a:buAutoNum type="arabicPeriod" startAt="6"/>
            </a:pPr>
            <a:r>
              <a:rPr lang="en-US" sz="2800" dirty="0" smtClean="0"/>
              <a:t>Clients planning future crimes.</a:t>
            </a:r>
          </a:p>
          <a:p>
            <a:pPr marL="514350" indent="-514350">
              <a:buFont typeface="+mj-lt"/>
              <a:buAutoNum type="arabicPeriod" startAt="6"/>
            </a:pPr>
            <a:r>
              <a:rPr lang="en-US" sz="2800" dirty="0" smtClean="0"/>
              <a:t>Helping clients with communicable and life-threatening diseases (e.g., HIV). </a:t>
            </a:r>
          </a:p>
          <a:p>
            <a:pPr marL="514350" indent="-514350">
              <a:buFont typeface="+mj-lt"/>
              <a:buAutoNum type="arabicPeriod" startAt="6"/>
            </a:pPr>
            <a:r>
              <a:rPr lang="en-US" sz="2800" dirty="0" smtClean="0"/>
              <a:t>Helping individuals at the end of their lives. </a:t>
            </a:r>
          </a:p>
          <a:p>
            <a:pPr marL="514350" indent="-514350">
              <a:buFont typeface="+mj-lt"/>
              <a:buAutoNum type="arabicPeriod" startAt="6"/>
            </a:pPr>
            <a:endParaRPr lang="en-US" sz="2800" dirty="0" smtClean="0"/>
          </a:p>
          <a:p>
            <a:pPr marL="514350" indent="-514350">
              <a:buFont typeface="+mj-lt"/>
              <a:buAutoNum type="arabicPeriod" startAt="6"/>
            </a:pPr>
            <a:endParaRPr lang="en-US" dirty="0"/>
          </a:p>
          <a:p>
            <a:pPr marL="514350" indent="-514350">
              <a:buFont typeface="+mj-lt"/>
              <a:buAutoNum type="arabicPeriod" startAt="6"/>
            </a:pPr>
            <a:endParaRPr lang="en-US" dirty="0" smtClean="0"/>
          </a:p>
          <a:p>
            <a:pPr marL="0" indent="0">
              <a:buNone/>
            </a:pPr>
            <a:r>
              <a:rPr lang="en-US" dirty="0" smtClean="0"/>
              <a:t> </a:t>
            </a:r>
          </a:p>
          <a:p>
            <a:endParaRPr lang="en-US" dirty="0"/>
          </a:p>
        </p:txBody>
      </p:sp>
    </p:spTree>
    <p:extLst>
      <p:ext uri="{BB962C8B-B14F-4D97-AF65-F5344CB8AC3E}">
        <p14:creationId xmlns:p14="http://schemas.microsoft.com/office/powerpoint/2010/main" val="2391620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08912" cy="1008112"/>
          </a:xfrm>
        </p:spPr>
        <p:txBody>
          <a:bodyPr/>
          <a:lstStyle/>
          <a:p>
            <a:r>
              <a:rPr lang="en-US" dirty="0" smtClean="0"/>
              <a:t>Confidentiality with Multicultural </a:t>
            </a:r>
            <a:r>
              <a:rPr lang="en-US" dirty="0"/>
              <a:t>P</a:t>
            </a:r>
            <a:r>
              <a:rPr lang="en-US" dirty="0" smtClean="0"/>
              <a:t>opulations </a:t>
            </a:r>
            <a:endParaRPr lang="en-US" dirty="0"/>
          </a:p>
        </p:txBody>
      </p:sp>
      <p:sp>
        <p:nvSpPr>
          <p:cNvPr id="3" name="Content Placeholder 2"/>
          <p:cNvSpPr>
            <a:spLocks noGrp="1"/>
          </p:cNvSpPr>
          <p:nvPr>
            <p:ph idx="1"/>
          </p:nvPr>
        </p:nvSpPr>
        <p:spPr>
          <a:xfrm>
            <a:off x="467545" y="1772816"/>
            <a:ext cx="8208912" cy="4248472"/>
          </a:xfrm>
        </p:spPr>
        <p:txBody>
          <a:bodyPr/>
          <a:lstStyle/>
          <a:p>
            <a:pPr marL="0" indent="0">
              <a:buNone/>
            </a:pPr>
            <a:r>
              <a:rPr lang="en-US" sz="2900" dirty="0" smtClean="0"/>
              <a:t>Unlike Western cultures, which supports individualism and independence, Eastern cultures believe everything is “communicated” amongst family members, therefore overlooking confidentiality matters. By suggesting to the client to sign a release of information form and/or offering initial family involvement/communication, breaching confidentiality may be avoided.  </a:t>
            </a:r>
            <a:endParaRPr lang="en-US" sz="2900" dirty="0"/>
          </a:p>
        </p:txBody>
      </p:sp>
    </p:spTree>
    <p:extLst>
      <p:ext uri="{BB962C8B-B14F-4D97-AF65-F5344CB8AC3E}">
        <p14:creationId xmlns:p14="http://schemas.microsoft.com/office/powerpoint/2010/main" val="3121031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08912" cy="720080"/>
          </a:xfrm>
        </p:spPr>
        <p:txBody>
          <a:bodyPr/>
          <a:lstStyle/>
          <a:p>
            <a:r>
              <a:rPr lang="en-US" dirty="0" smtClean="0">
                <a:latin typeface="Helvetica" panose="020B0604020202020204" pitchFamily="34" charset="0"/>
                <a:cs typeface="Helvetica" panose="020B0604020202020204" pitchFamily="34" charset="0"/>
              </a:rPr>
              <a:t>Discussion Forum</a:t>
            </a:r>
            <a:endParaRPr lang="en-US" dirty="0">
              <a:latin typeface="Helvetica" panose="020B0604020202020204" pitchFamily="34" charset="0"/>
              <a:cs typeface="Helvetica" panose="020B0604020202020204" pitchFamily="34" charset="0"/>
            </a:endParaRPr>
          </a:p>
        </p:txBody>
      </p:sp>
      <p:sp>
        <p:nvSpPr>
          <p:cNvPr id="3" name="Content Placeholder 2"/>
          <p:cNvSpPr>
            <a:spLocks noGrp="1"/>
          </p:cNvSpPr>
          <p:nvPr>
            <p:ph idx="1"/>
          </p:nvPr>
        </p:nvSpPr>
        <p:spPr>
          <a:xfrm>
            <a:off x="467545" y="1628800"/>
            <a:ext cx="8208912" cy="4176464"/>
          </a:xfrm>
        </p:spPr>
        <p:txBody>
          <a:bodyPr/>
          <a:lstStyle/>
          <a:p>
            <a:pPr marL="0" indent="0">
              <a:buNone/>
            </a:pPr>
            <a:r>
              <a:rPr lang="en-US" dirty="0"/>
              <a:t>The </a:t>
            </a:r>
            <a:r>
              <a:rPr lang="en-US" dirty="0"/>
              <a:t>d</a:t>
            </a:r>
            <a:r>
              <a:rPr lang="en-US" dirty="0" smtClean="0"/>
              <a:t>iscussion </a:t>
            </a:r>
            <a:r>
              <a:rPr lang="en-US" dirty="0"/>
              <a:t>f</a:t>
            </a:r>
            <a:r>
              <a:rPr lang="en-US" dirty="0" smtClean="0"/>
              <a:t>orum </a:t>
            </a:r>
            <a:r>
              <a:rPr lang="en-US" dirty="0" smtClean="0"/>
              <a:t>invites </a:t>
            </a:r>
            <a:r>
              <a:rPr lang="en-US" dirty="0"/>
              <a:t>you to share information on the following topic: </a:t>
            </a:r>
          </a:p>
          <a:p>
            <a:pPr marL="0" indent="0">
              <a:buNone/>
            </a:pPr>
            <a:r>
              <a:rPr lang="en-US" dirty="0"/>
              <a:t> </a:t>
            </a:r>
          </a:p>
          <a:p>
            <a:pPr marL="0" indent="0">
              <a:buNone/>
            </a:pPr>
            <a:r>
              <a:rPr lang="en-US" dirty="0"/>
              <a:t>Examine how confidentiality is breached while working </a:t>
            </a:r>
            <a:r>
              <a:rPr lang="en-US"/>
              <a:t>with </a:t>
            </a:r>
            <a:r>
              <a:rPr lang="en-US" smtClean="0"/>
              <a:t>children </a:t>
            </a:r>
            <a:r>
              <a:rPr lang="en-US" dirty="0"/>
              <a:t>and adolescents.  What practices can be applied to prevent this from occurring? </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9984989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latin typeface="Helvetica" panose="020B0604020202020204" pitchFamily="34" charset="0"/>
                <a:cs typeface="Helvetica" panose="020B0604020202020204" pitchFamily="34" charset="0"/>
              </a:rPr>
              <a:t>Weekly Assignment</a:t>
            </a:r>
            <a:endParaRPr lang="en-US" dirty="0">
              <a:latin typeface="Helvetica" panose="020B0604020202020204" pitchFamily="34" charset="0"/>
              <a:cs typeface="Helvetica" panose="020B0604020202020204" pitchFamily="34" charset="0"/>
            </a:endParaRPr>
          </a:p>
        </p:txBody>
      </p:sp>
      <p:sp>
        <p:nvSpPr>
          <p:cNvPr id="3" name="Content Placeholder 2"/>
          <p:cNvSpPr>
            <a:spLocks noGrp="1"/>
          </p:cNvSpPr>
          <p:nvPr>
            <p:ph idx="1"/>
          </p:nvPr>
        </p:nvSpPr>
        <p:spPr/>
        <p:txBody>
          <a:bodyPr/>
          <a:lstStyle/>
          <a:p>
            <a:pPr marL="0" indent="0">
              <a:buNone/>
            </a:pPr>
            <a:r>
              <a:rPr lang="en-US" sz="2600" dirty="0"/>
              <a:t>Please watch the following YouTube video clips: </a:t>
            </a:r>
            <a:endParaRPr lang="en-US" sz="2600" dirty="0" smtClean="0"/>
          </a:p>
          <a:p>
            <a:pPr marL="0" indent="0">
              <a:buNone/>
            </a:pPr>
            <a:endParaRPr lang="en-GB" sz="2600" dirty="0"/>
          </a:p>
          <a:p>
            <a:r>
              <a:rPr lang="en-US" sz="2400" dirty="0" smtClean="0"/>
              <a:t>How </a:t>
            </a:r>
            <a:r>
              <a:rPr lang="en-US" sz="2400" dirty="0"/>
              <a:t>to maintain patient confidentiality (Health</a:t>
            </a:r>
            <a:r>
              <a:rPr lang="en-US" sz="2400" dirty="0" smtClean="0"/>
              <a:t>)</a:t>
            </a:r>
            <a:r>
              <a:rPr lang="en-US" sz="2400" u="sng" dirty="0" smtClean="0">
                <a:hlinkClick r:id="rId2"/>
              </a:rPr>
              <a:t>https</a:t>
            </a:r>
            <a:r>
              <a:rPr lang="en-US" sz="2400" u="sng" dirty="0">
                <a:hlinkClick r:id="rId2"/>
              </a:rPr>
              <a:t>://www.youtube.com/watch?v=</a:t>
            </a:r>
            <a:r>
              <a:rPr lang="en-US" sz="2400" u="sng" dirty="0" smtClean="0">
                <a:hlinkClick r:id="rId2"/>
              </a:rPr>
              <a:t>APs23yxH5zc</a:t>
            </a:r>
            <a:endParaRPr lang="en-US" sz="2400" u="sng" dirty="0" smtClean="0"/>
          </a:p>
          <a:p>
            <a:endParaRPr lang="en-GB" sz="2400" dirty="0"/>
          </a:p>
          <a:p>
            <a:r>
              <a:rPr lang="en-US" sz="2400" dirty="0"/>
              <a:t>Confidentiality (</a:t>
            </a:r>
            <a:r>
              <a:rPr lang="en-US" sz="2400" dirty="0" smtClean="0"/>
              <a:t>School)</a:t>
            </a:r>
          </a:p>
          <a:p>
            <a:pPr marL="0" indent="0">
              <a:buNone/>
            </a:pPr>
            <a:r>
              <a:rPr lang="en-US" sz="2400" dirty="0" smtClean="0"/>
              <a:t>    Copy and paste:    </a:t>
            </a:r>
          </a:p>
          <a:p>
            <a:pPr marL="0" indent="0">
              <a:buNone/>
            </a:pPr>
            <a:r>
              <a:rPr lang="en-US" sz="2400" i="1" dirty="0">
                <a:hlinkClick r:id="rId3"/>
              </a:rPr>
              <a:t> </a:t>
            </a:r>
            <a:r>
              <a:rPr lang="en-US" sz="2400" i="1" dirty="0" smtClean="0">
                <a:hlinkClick r:id="rId3"/>
              </a:rPr>
              <a:t>    </a:t>
            </a:r>
            <a:r>
              <a:rPr lang="en-US" sz="2400" dirty="0" smtClean="0">
                <a:hlinkClick r:id="rId3"/>
              </a:rPr>
              <a:t>https</a:t>
            </a:r>
            <a:r>
              <a:rPr lang="en-US" sz="2400" dirty="0">
                <a:hlinkClick r:id="rId3"/>
              </a:rPr>
              <a:t>://www.youtube.com/user/</a:t>
            </a:r>
            <a:r>
              <a:rPr lang="en-US" sz="2400" dirty="0" smtClean="0">
                <a:hlinkClick r:id="rId3"/>
              </a:rPr>
              <a:t>BetterKidCare</a:t>
            </a:r>
            <a:r>
              <a:rPr lang="en-US" sz="2400" dirty="0" smtClean="0"/>
              <a:t> in to your </a:t>
            </a:r>
          </a:p>
          <a:p>
            <a:pPr marL="0" indent="0">
              <a:buNone/>
            </a:pPr>
            <a:r>
              <a:rPr lang="en-US" sz="2400" dirty="0"/>
              <a:t> </a:t>
            </a:r>
            <a:r>
              <a:rPr lang="en-US" sz="2400" dirty="0" smtClean="0"/>
              <a:t>   Google browser.  Then “search” for confidentiality. </a:t>
            </a:r>
            <a:endParaRPr lang="en-US" sz="2400" dirty="0"/>
          </a:p>
          <a:p>
            <a:endParaRPr lang="en-US" sz="2600" dirty="0" smtClean="0"/>
          </a:p>
          <a:p>
            <a:endParaRPr lang="en-US" sz="2600" dirty="0" smtClean="0"/>
          </a:p>
          <a:p>
            <a:pPr marL="0" indent="0">
              <a:buNone/>
            </a:pPr>
            <a:endParaRPr lang="en-US" dirty="0"/>
          </a:p>
        </p:txBody>
      </p:sp>
    </p:spTree>
    <p:extLst>
      <p:ext uri="{BB962C8B-B14F-4D97-AF65-F5344CB8AC3E}">
        <p14:creationId xmlns:p14="http://schemas.microsoft.com/office/powerpoint/2010/main" val="11661354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08912" cy="864096"/>
          </a:xfrm>
        </p:spPr>
        <p:txBody>
          <a:bodyPr/>
          <a:lstStyle/>
          <a:p>
            <a:r>
              <a:rPr lang="en-US" dirty="0" smtClean="0"/>
              <a:t>Weekly Assignment continued</a:t>
            </a:r>
            <a:r>
              <a:rPr lang="mr-IN" dirty="0" smtClean="0"/>
              <a:t>…</a:t>
            </a:r>
            <a:endParaRPr lang="en-US" dirty="0"/>
          </a:p>
        </p:txBody>
      </p:sp>
      <p:sp>
        <p:nvSpPr>
          <p:cNvPr id="3" name="Content Placeholder 2"/>
          <p:cNvSpPr>
            <a:spLocks noGrp="1"/>
          </p:cNvSpPr>
          <p:nvPr>
            <p:ph idx="1"/>
          </p:nvPr>
        </p:nvSpPr>
        <p:spPr>
          <a:xfrm>
            <a:off x="467545" y="1628800"/>
            <a:ext cx="8208912" cy="4176464"/>
          </a:xfrm>
        </p:spPr>
        <p:txBody>
          <a:bodyPr/>
          <a:lstStyle/>
          <a:p>
            <a:pPr marL="0" indent="0">
              <a:buNone/>
            </a:pPr>
            <a:r>
              <a:rPr lang="en-US" dirty="0" smtClean="0"/>
              <a:t>How </a:t>
            </a:r>
            <a:r>
              <a:rPr lang="en-US" dirty="0"/>
              <a:t>is confidentiality practiced in your workplace or placement setting? Is it more health or school based? </a:t>
            </a:r>
            <a:endParaRPr lang="en-GB" dirty="0"/>
          </a:p>
          <a:p>
            <a:pPr marL="0" indent="0">
              <a:buNone/>
            </a:pPr>
            <a:endParaRPr lang="en-US" dirty="0"/>
          </a:p>
          <a:p>
            <a:endParaRPr lang="en-US" dirty="0"/>
          </a:p>
        </p:txBody>
      </p:sp>
    </p:spTree>
    <p:extLst>
      <p:ext uri="{BB962C8B-B14F-4D97-AF65-F5344CB8AC3E}">
        <p14:creationId xmlns:p14="http://schemas.microsoft.com/office/powerpoint/2010/main" val="1448654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08912" cy="936104"/>
          </a:xfrm>
        </p:spPr>
        <p:txBody>
          <a:bodyPr/>
          <a:lstStyle/>
          <a:p>
            <a:r>
              <a:rPr lang="en-US" dirty="0" smtClean="0"/>
              <a:t>Conclusion</a:t>
            </a:r>
            <a:endParaRPr lang="en-US" dirty="0"/>
          </a:p>
        </p:txBody>
      </p:sp>
      <p:sp>
        <p:nvSpPr>
          <p:cNvPr id="3" name="Content Placeholder 2"/>
          <p:cNvSpPr>
            <a:spLocks noGrp="1"/>
          </p:cNvSpPr>
          <p:nvPr>
            <p:ph idx="1"/>
          </p:nvPr>
        </p:nvSpPr>
        <p:spPr>
          <a:xfrm>
            <a:off x="467545" y="1455738"/>
            <a:ext cx="8208912" cy="4349526"/>
          </a:xfrm>
        </p:spPr>
        <p:txBody>
          <a:bodyPr/>
          <a:lstStyle/>
          <a:p>
            <a:pPr marL="0" indent="0">
              <a:buNone/>
            </a:pPr>
            <a:r>
              <a:rPr lang="en-US" dirty="0" smtClean="0"/>
              <a:t>In this lesson, you learned about confidentiality. </a:t>
            </a:r>
            <a:endParaRPr lang="en-US" dirty="0"/>
          </a:p>
          <a:p>
            <a:pPr marL="0" indent="0">
              <a:buNone/>
            </a:pPr>
            <a:endParaRPr lang="en-US" dirty="0"/>
          </a:p>
          <a:p>
            <a:pPr marL="0" indent="0">
              <a:buNone/>
            </a:pPr>
            <a:r>
              <a:rPr lang="en-US" dirty="0" smtClean="0"/>
              <a:t>In the next lesson, you will learn about informed consent. </a:t>
            </a:r>
            <a:endParaRPr lang="en-US" dirty="0"/>
          </a:p>
        </p:txBody>
      </p:sp>
    </p:spTree>
    <p:extLst>
      <p:ext uri="{BB962C8B-B14F-4D97-AF65-F5344CB8AC3E}">
        <p14:creationId xmlns:p14="http://schemas.microsoft.com/office/powerpoint/2010/main" val="3131255515"/>
      </p:ext>
    </p:extLst>
  </p:cSld>
  <p:clrMapOvr>
    <a:masterClrMapping/>
  </p:clrMapOvr>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00673E"/>
      </a:dk2>
      <a:lt2>
        <a:srgbClr val="A0C93C"/>
      </a:lt2>
      <a:accent1>
        <a:srgbClr val="00675A"/>
      </a:accent1>
      <a:accent2>
        <a:srgbClr val="009AA6"/>
      </a:accent2>
      <a:accent3>
        <a:srgbClr val="007096"/>
      </a:accent3>
      <a:accent4>
        <a:srgbClr val="EAAB00"/>
      </a:accent4>
      <a:accent5>
        <a:srgbClr val="63666A"/>
      </a:accent5>
      <a:accent6>
        <a:srgbClr val="00673E"/>
      </a:accent6>
      <a:hlink>
        <a:srgbClr val="A0C93C"/>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19953</TotalTime>
  <Words>662</Words>
  <Application>Microsoft Macintosh PowerPoint</Application>
  <PresentationFormat>On-screen Show (4:3)</PresentationFormat>
  <Paragraphs>74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Week 10: Confidentiality</vt:lpstr>
      <vt:lpstr>Introduction</vt:lpstr>
      <vt:lpstr>Lesson Overview</vt:lpstr>
      <vt:lpstr>Ethical Principles on Confidentiality </vt:lpstr>
      <vt:lpstr>Ethical Principles on Confidentiality </vt:lpstr>
      <vt:lpstr>Codes of Ethics on Confidentiality </vt:lpstr>
      <vt:lpstr>Confidentiality when Communicating with other Professionals</vt:lpstr>
      <vt:lpstr>Confidentiality and Communication with Family </vt:lpstr>
      <vt:lpstr>The Limits of Confidentiality</vt:lpstr>
      <vt:lpstr>The Limits of Confidentiality continued…</vt:lpstr>
      <vt:lpstr>Confidentiality with Multicultural Populations </vt:lpstr>
      <vt:lpstr>Discussion Forum</vt:lpstr>
      <vt:lpstr>Weekly Assignment</vt:lpstr>
      <vt:lpstr>Weekly Assignment continued…</vt:lpstr>
      <vt:lpstr>Conclusion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Lisa Haggis</dc:creator>
  <cp:lastModifiedBy>Pavna Sodhi</cp:lastModifiedBy>
  <cp:revision>684</cp:revision>
  <cp:lastPrinted>2011-05-25T13:43:07Z</cp:lastPrinted>
  <dcterms:created xsi:type="dcterms:W3CDTF">2010-07-27T15:40:45Z</dcterms:created>
  <dcterms:modified xsi:type="dcterms:W3CDTF">2019-11-07T00:06:44Z</dcterms:modified>
</cp:coreProperties>
</file>